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28" d="100"/>
          <a:sy n="28" d="100"/>
        </p:scale>
        <p:origin x="142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E448A4-CB15-43F8-AF6E-878C8717F8B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83056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448A4-CB15-43F8-AF6E-878C8717F8B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27558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448A4-CB15-43F8-AF6E-878C8717F8B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26398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448A4-CB15-43F8-AF6E-878C8717F8B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04955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E448A4-CB15-43F8-AF6E-878C8717F8B4}"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55326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E448A4-CB15-43F8-AF6E-878C8717F8B4}"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2094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E448A4-CB15-43F8-AF6E-878C8717F8B4}"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154799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E448A4-CB15-43F8-AF6E-878C8717F8B4}"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134266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448A4-CB15-43F8-AF6E-878C8717F8B4}"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302709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448A4-CB15-43F8-AF6E-878C8717F8B4}"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191981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448A4-CB15-43F8-AF6E-878C8717F8B4}"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B0E88-A9E6-4C07-87D3-D2271E96B34E}" type="slidenum">
              <a:rPr lang="en-US" smtClean="0"/>
              <a:t>‹#›</a:t>
            </a:fld>
            <a:endParaRPr lang="en-US"/>
          </a:p>
        </p:txBody>
      </p:sp>
    </p:spTree>
    <p:extLst>
      <p:ext uri="{BB962C8B-B14F-4D97-AF65-F5344CB8AC3E}">
        <p14:creationId xmlns:p14="http://schemas.microsoft.com/office/powerpoint/2010/main" val="415511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448A4-CB15-43F8-AF6E-878C8717F8B4}" type="datetimeFigureOut">
              <a:rPr lang="en-US" smtClean="0"/>
              <a:t>11/13/2023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B0E88-A9E6-4C07-87D3-D2271E96B34E}" type="slidenum">
              <a:rPr lang="en-US" smtClean="0"/>
              <a:t>‹#›</a:t>
            </a:fld>
            <a:endParaRPr lang="en-US"/>
          </a:p>
        </p:txBody>
      </p:sp>
    </p:spTree>
    <p:extLst>
      <p:ext uri="{BB962C8B-B14F-4D97-AF65-F5344CB8AC3E}">
        <p14:creationId xmlns:p14="http://schemas.microsoft.com/office/powerpoint/2010/main" val="750186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z="2700" dirty="0"/>
              <a:t>Canadian Gross Farm Income and Net Revenue, 1926-2016</a:t>
            </a:r>
            <a:br>
              <a:rPr lang="en-US" sz="3200" dirty="0"/>
            </a:br>
            <a:br>
              <a:rPr lang="en-US" sz="3200" dirty="0"/>
            </a:br>
            <a:r>
              <a:rPr lang="en-US" sz="2000" i="1" dirty="0"/>
              <a:t>This graph shows data from Canada.  The story of Canada and the US is pretty similar, but I was not able to find this exact graph for the US.  Note that net revenue, an approximation of profits, falls over time.  The blue part of the graph is the share of revenues that the farmer does not keep.  The green part is profits.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5787" y="1854200"/>
            <a:ext cx="7000425" cy="4322763"/>
          </a:xfrm>
        </p:spPr>
      </p:pic>
      <p:cxnSp>
        <p:nvCxnSpPr>
          <p:cNvPr id="10" name="Straight Arrow Connector 9"/>
          <p:cNvCxnSpPr/>
          <p:nvPr/>
        </p:nvCxnSpPr>
        <p:spPr>
          <a:xfrm flipH="1">
            <a:off x="9313817" y="2246811"/>
            <a:ext cx="692332" cy="3918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H="1">
            <a:off x="9313817" y="4859383"/>
            <a:ext cx="692332" cy="2612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10110651" y="1959429"/>
            <a:ext cx="1371600" cy="646331"/>
          </a:xfrm>
          <a:prstGeom prst="rect">
            <a:avLst/>
          </a:prstGeom>
          <a:noFill/>
        </p:spPr>
        <p:txBody>
          <a:bodyPr wrap="square" rtlCol="0">
            <a:spAutoFit/>
          </a:bodyPr>
          <a:lstStyle/>
          <a:p>
            <a:r>
              <a:rPr lang="en-US" dirty="0"/>
              <a:t>Gross Income</a:t>
            </a:r>
          </a:p>
        </p:txBody>
      </p:sp>
      <p:sp>
        <p:nvSpPr>
          <p:cNvPr id="21" name="TextBox 20"/>
          <p:cNvSpPr txBox="1"/>
          <p:nvPr/>
        </p:nvSpPr>
        <p:spPr>
          <a:xfrm>
            <a:off x="10175966" y="4362994"/>
            <a:ext cx="1306285" cy="646331"/>
          </a:xfrm>
          <a:prstGeom prst="rect">
            <a:avLst/>
          </a:prstGeom>
          <a:noFill/>
        </p:spPr>
        <p:txBody>
          <a:bodyPr wrap="square" rtlCol="0">
            <a:spAutoFit/>
          </a:bodyPr>
          <a:lstStyle/>
          <a:p>
            <a:r>
              <a:rPr lang="en-US" dirty="0"/>
              <a:t>Net Revenue</a:t>
            </a:r>
          </a:p>
        </p:txBody>
      </p:sp>
      <p:sp>
        <p:nvSpPr>
          <p:cNvPr id="22" name="TextBox 21"/>
          <p:cNvSpPr txBox="1"/>
          <p:nvPr/>
        </p:nvSpPr>
        <p:spPr>
          <a:xfrm>
            <a:off x="2704011" y="6176963"/>
            <a:ext cx="5421086" cy="369332"/>
          </a:xfrm>
          <a:prstGeom prst="rect">
            <a:avLst/>
          </a:prstGeom>
          <a:noFill/>
        </p:spPr>
        <p:txBody>
          <a:bodyPr wrap="square" rtlCol="0">
            <a:spAutoFit/>
          </a:bodyPr>
          <a:lstStyle/>
          <a:p>
            <a:r>
              <a:rPr lang="en-US" dirty="0"/>
              <a:t>Source: Darrinqualmin.com, </a:t>
            </a:r>
            <a:r>
              <a:rPr lang="en-US"/>
              <a:t>Statistics Canada</a:t>
            </a:r>
            <a:endParaRPr lang="en-US" dirty="0"/>
          </a:p>
        </p:txBody>
      </p:sp>
    </p:spTree>
    <p:extLst>
      <p:ext uri="{BB962C8B-B14F-4D97-AF65-F5344CB8AC3E}">
        <p14:creationId xmlns:p14="http://schemas.microsoft.com/office/powerpoint/2010/main" val="1011920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7A73-65A4-4F37-8D4E-DF628E186C55}"/>
              </a:ext>
            </a:extLst>
          </p:cNvPr>
          <p:cNvSpPr>
            <a:spLocks noGrp="1"/>
          </p:cNvSpPr>
          <p:nvPr>
            <p:ph type="title"/>
          </p:nvPr>
        </p:nvSpPr>
        <p:spPr>
          <a:xfrm>
            <a:off x="839788" y="457200"/>
            <a:ext cx="3932237" cy="873760"/>
          </a:xfrm>
        </p:spPr>
        <p:txBody>
          <a:bodyPr>
            <a:normAutofit/>
          </a:bodyPr>
          <a:lstStyle/>
          <a:p>
            <a:r>
              <a:rPr lang="en-US" sz="2400" dirty="0"/>
              <a:t>Crop prices fall as per acre yields rise</a:t>
            </a:r>
          </a:p>
        </p:txBody>
      </p:sp>
      <p:sp>
        <p:nvSpPr>
          <p:cNvPr id="4" name="Text Placeholder 3">
            <a:extLst>
              <a:ext uri="{FF2B5EF4-FFF2-40B4-BE49-F238E27FC236}">
                <a16:creationId xmlns:a16="http://schemas.microsoft.com/office/drawing/2014/main" id="{46F90FDE-EF81-41C2-9AAE-1CDC0336AF6F}"/>
              </a:ext>
            </a:extLst>
          </p:cNvPr>
          <p:cNvSpPr>
            <a:spLocks noGrp="1"/>
          </p:cNvSpPr>
          <p:nvPr>
            <p:ph type="body" sz="half" idx="2"/>
          </p:nvPr>
        </p:nvSpPr>
        <p:spPr>
          <a:xfrm>
            <a:off x="839788" y="1584960"/>
            <a:ext cx="3932237" cy="4815840"/>
          </a:xfrm>
        </p:spPr>
        <p:txBody>
          <a:bodyPr>
            <a:noAutofit/>
          </a:bodyPr>
          <a:lstStyle/>
          <a:p>
            <a:r>
              <a:rPr lang="en-US" dirty="0"/>
              <a:t>Farmers produced more per acre while using more and more purchased agrochemicals, and reduced labor costs through mechanization.  Thus farm and animal labor from within the farm was replaced with inputs and machinery from off the farm.  Crop rotation, manuring, and crop diversity was replaced by fertilizer </a:t>
            </a:r>
            <a:r>
              <a:rPr lang="en-US"/>
              <a:t>use.</a:t>
            </a:r>
            <a:endParaRPr lang="en-US" dirty="0"/>
          </a:p>
          <a:p>
            <a:endParaRPr lang="en-US" dirty="0"/>
          </a:p>
          <a:p>
            <a:r>
              <a:rPr lang="en-US" u="sng" dirty="0"/>
              <a:t>One result was falling profits</a:t>
            </a:r>
            <a:r>
              <a:rPr lang="en-US" dirty="0"/>
              <a:t>.  Much of field crop farmer income has come from government subsidies.  I remember as a farmer myself the first ten years of my adult life a saying in the community:  “Behind every successful farmer is a wife that works in town.” </a:t>
            </a:r>
          </a:p>
          <a:p>
            <a:r>
              <a:rPr lang="en-US" u="sng" dirty="0"/>
              <a:t>Another result from the heavy pesticide and fertilizer use, together with heavy tillage, is declining soil carbon </a:t>
            </a:r>
            <a:r>
              <a:rPr lang="en-US" dirty="0"/>
              <a:t>- the subject of much of the Montgomery and </a:t>
            </a:r>
            <a:r>
              <a:rPr lang="en-US" dirty="0" err="1"/>
              <a:t>Bickle</a:t>
            </a:r>
            <a:r>
              <a:rPr lang="en-US" dirty="0"/>
              <a:t> book.</a:t>
            </a:r>
          </a:p>
        </p:txBody>
      </p:sp>
      <p:pic>
        <p:nvPicPr>
          <p:cNvPr id="1026" name="Picture 2" descr="Inflation-adjusted price indices for corn, wheat, and soybeans show long-term declines">
            <a:extLst>
              <a:ext uri="{FF2B5EF4-FFF2-40B4-BE49-F238E27FC236}">
                <a16:creationId xmlns:a16="http://schemas.microsoft.com/office/drawing/2014/main" id="{9C1E9F71-CB6D-40AF-98E8-51304ADE358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24884" y="650240"/>
            <a:ext cx="6311900" cy="5049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535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237</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Canadian Gross Farm Income and Net Revenue, 1926-2016  This graph shows data from Canada.  The story of Canada and the US is pretty similar, but I was not able to find this exact graph for the US.  Note that net revenue, an approximation of profits, falls over time.  The blue part of the graph is the share of revenues that the farmer does not keep.  The green part is profits.</vt:lpstr>
      <vt:lpstr>Crop prices fall as per acre yields rise</vt:lpstr>
    </vt:vector>
  </TitlesOfParts>
  <Company>WOU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Canadian Farm Income and Net Revenue, 1926-2016</dc:title>
  <dc:creator>UCS</dc:creator>
  <cp:lastModifiedBy>Mike McGlade</cp:lastModifiedBy>
  <cp:revision>11</cp:revision>
  <dcterms:created xsi:type="dcterms:W3CDTF">2019-12-02T19:07:02Z</dcterms:created>
  <dcterms:modified xsi:type="dcterms:W3CDTF">2023-11-13T21:06:36Z</dcterms:modified>
</cp:coreProperties>
</file>